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01C35-DD17-482E-8238-52F5728295B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99E51-9254-418F-A28C-6DB5CB1E34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22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9072D4E-E9E5-490D-BCC8-54687FF44963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1686DA9-7E76-4C7A-9313-4366E5664B8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022" y="1484784"/>
            <a:ext cx="7709139" cy="1731982"/>
          </a:xfrm>
        </p:spPr>
        <p:txBody>
          <a:bodyPr/>
          <a:lstStyle/>
          <a:p>
            <a:r>
              <a:rPr lang="ru-RU" dirty="0" smtClean="0"/>
              <a:t>Махалин</a:t>
            </a:r>
            <a:br>
              <a:rPr lang="ru-RU" dirty="0" smtClean="0"/>
            </a:br>
            <a:r>
              <a:rPr lang="ru-RU" dirty="0" smtClean="0"/>
              <a:t>Владимир Николаевич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Герой Советского Союза</a:t>
            </a:r>
            <a:endParaRPr lang="ru-RU" sz="36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6284" y="41195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Архивный отдел управления делами Администрации Дмитровского городского округа Московской области 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090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2871391" cy="4501959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067944" y="105273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Родился Владимир Николаевич Махалин в Дмитрове в 1921 году в рабочей семье.</a:t>
            </a:r>
          </a:p>
          <a:p>
            <a:pPr algn="ctr"/>
            <a:r>
              <a:rPr lang="ru-RU" dirty="0" smtClean="0"/>
              <a:t>В 1937 году </a:t>
            </a:r>
            <a:r>
              <a:rPr lang="ru-RU" dirty="0" smtClean="0"/>
              <a:t>Владимир закончил </a:t>
            </a:r>
            <a:r>
              <a:rPr lang="ru-RU" dirty="0" smtClean="0"/>
              <a:t>семь классов </a:t>
            </a:r>
            <a:r>
              <a:rPr lang="ru-RU" dirty="0" err="1" smtClean="0"/>
              <a:t>Дмитровской</a:t>
            </a:r>
            <a:r>
              <a:rPr lang="ru-RU" dirty="0" smtClean="0"/>
              <a:t> средней школы №1 и поступил в Московский гидрометеорологический техникум. Учебу успешно совмещал с занятиями в Реутовском, а затем Дмитровском аэроклубах. Но аэроклуб был только началом. В 1938 году группа учлетов, а среди них и </a:t>
            </a:r>
            <a:r>
              <a:rPr lang="ru-RU" dirty="0" smtClean="0"/>
              <a:t>Владимир Махалин</a:t>
            </a:r>
            <a:r>
              <a:rPr lang="ru-RU" dirty="0" smtClean="0"/>
              <a:t>, была отобрана для обучения летному мастерству в Качинскую авиашколу. После ее окончания Владимир Махалин был оставлен в школе летчиком-инструктором.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45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1" y="920126"/>
            <a:ext cx="4057314" cy="54016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9" t="2827" r="6967" b="1280"/>
          <a:stretch/>
        </p:blipFill>
        <p:spPr>
          <a:xfrm>
            <a:off x="4788024" y="920126"/>
            <a:ext cx="3641412" cy="5390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7301" y="6381328"/>
            <a:ext cx="7805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1400" dirty="0" smtClean="0"/>
              <a:t>Фонд № 252 Дмитровское Управление записи актов гражданского состояния Московской области) 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637565" y="188640"/>
            <a:ext cx="4588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Книга регистрации актов записи о рождении</a:t>
            </a:r>
          </a:p>
          <a:p>
            <a:pPr algn="ctr"/>
            <a:r>
              <a:rPr lang="ru-RU" dirty="0" smtClean="0"/>
              <a:t>За 1921 -1922гг.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6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5004"/>
            <a:ext cx="2831026" cy="392863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87580" y="543163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Началась война. Родине нужны были военные летчики, и Владимир Николаевич готовил их. А затем и сам был направлен на фронт. Там он находился всего три месяца, но они были такие боевые, что стоили нескольких лет.</a:t>
            </a:r>
          </a:p>
          <a:p>
            <a:pPr algn="ctr"/>
            <a:r>
              <a:rPr lang="ru-RU" dirty="0" smtClean="0"/>
              <a:t>-Наш авиаполк, - рассказывал он потом, - базировался восточнее Курска. В первый день я вылетел на боевое задание ведущим. Наши «Яки» сопровождали штурмовиков, нанесших удар по колонне вражеских танков. На подлете к цели встретились с тремя «мессершмитами». Фашисты то и дело заходили со стороны солнца, пикировали и снова уходили вверх, готовя новую атаку. Вели себя нагло, но нам удалось перехватить инициативу. Снижаясь, я приблизился к хвосту «мессера» и нажал на гашетку, и он упал на землю. После этого боя я понял, как много еще надо учиться, чтобы быть хорошим летчиком.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103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63888" y="692696"/>
            <a:ext cx="52920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Южнее Кременчуга нами готовилась переправа через Днепр. Как всегда, после захода солнца со стороны противника в небе показалась колонна бомбардировщиков «Хенкель-111». Они шли звеньями. Немецкие летчики уверенно вели свои машины, не ожидая, что русские вступят с ними в ночной бой. Но враги просчитались.</a:t>
            </a:r>
          </a:p>
          <a:p>
            <a:pPr algn="ctr"/>
            <a:r>
              <a:rPr lang="ru-RU" dirty="0" smtClean="0"/>
              <a:t>Узнав о приближении стервятников,  В. Н. Махалин и его друг, тоже летчик-истребитель, обратились к командиру полка с просьбой встретить захватчиков.</a:t>
            </a:r>
          </a:p>
          <a:p>
            <a:pPr algn="ctr"/>
            <a:r>
              <a:rPr lang="ru-RU" dirty="0" smtClean="0"/>
              <a:t>-Как, вдвоем?! - удивился тот. - Вы забываете о численном превосходстве врага. Там восемнадцать машин!</a:t>
            </a:r>
          </a:p>
          <a:p>
            <a:pPr algn="ctr"/>
            <a:r>
              <a:rPr lang="ru-RU" dirty="0" smtClean="0"/>
              <a:t>-Численное превосходство нас не пугает, - в один голос ответили летчики.</a:t>
            </a:r>
          </a:p>
          <a:p>
            <a:pPr algn="ctr"/>
            <a:r>
              <a:rPr lang="ru-RU" dirty="0" smtClean="0"/>
              <a:t>И вот два истребителя поднялись в воздух, а когда под ними загудели моторы бомбардировщиков, «ястребки» стремглав ринулись вниз, в середину вражеской колонны.</a:t>
            </a:r>
          </a:p>
          <a:p>
            <a:pPr algn="ctr"/>
            <a:endParaRPr lang="ru-RU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20688"/>
            <a:ext cx="2915816" cy="21014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87112"/>
            <a:ext cx="3059832" cy="223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6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708920"/>
            <a:ext cx="8604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Махалин сразу наметил себе цель - ведущий самолет. Летчик хорошо знал преимущество своей машины - быстрота, маневренность. Но знал и другое: у бомбардировщиков - сильный оборонительный огонь. Не попасть под него, уйти из-под обстрела, а самому тем временем выбить врага из строя, - решить эту задачу нелегко. Но Владимир Николаевич справился с нею отлично. Быстро приблизившись к «</a:t>
            </a:r>
            <a:r>
              <a:rPr lang="ru-RU" dirty="0" err="1" smtClean="0"/>
              <a:t>Хенкелю</a:t>
            </a:r>
            <a:r>
              <a:rPr lang="ru-RU" dirty="0" smtClean="0"/>
              <a:t>», он открыл огонь. Вражеский самолет вспыхнул и, кувыркаясь, начал падать на землю. Истребитель тотчас набрал высоту. Владимир Николаевич увидел, как ярким пламенем вспыхнула еще одна вражеская машина, от которой отделился «ястребок».</a:t>
            </a:r>
          </a:p>
          <a:p>
            <a:pPr algn="ctr"/>
            <a:r>
              <a:rPr lang="ru-RU" dirty="0" smtClean="0"/>
              <a:t>Враг в панике бросился на аэродром. По пути немцы сбросили бомбы, но ни одна из них не повредила переправы. И в ту же ночь для укрепления нашего плацдарма на правом берегу Днепра по понтонным мостам, защищенным двумя храбрецами, были переброшены крупные войсковые соединения.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3694"/>
            <a:ext cx="3456384" cy="2422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43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44008" y="404664"/>
            <a:ext cx="4320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И еще три вражеские машины сбил за три месяца пребывания на фронте</a:t>
            </a:r>
          </a:p>
          <a:p>
            <a:pPr algn="ctr"/>
            <a:r>
              <a:rPr lang="ru-RU" dirty="0" smtClean="0"/>
              <a:t> В. Н. Махалин. За боевой подвиг он был награжден орденом Красного Знамени.</a:t>
            </a:r>
          </a:p>
          <a:p>
            <a:pPr algn="ctr"/>
            <a:r>
              <a:rPr lang="ru-RU" dirty="0" smtClean="0"/>
              <a:t>Затем В. Н. Махалина направляют в Высшую офицерскую школу воздушного боя в Люберцы, где он учит молодых летчиков владению самолетом, тактике воздушного боя.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281765" cy="28083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43608" y="3543985"/>
            <a:ext cx="66247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Этой работе он отдал и первые послевоенные годы. Работал в НИИ ВВС, потом в конструкторском бюро  П. О. Сухого  </a:t>
            </a:r>
          </a:p>
          <a:p>
            <a:pPr algn="ctr"/>
            <a:r>
              <a:rPr lang="ru-RU" dirty="0" smtClean="0"/>
              <a:t>летчиком-испытателем и шеф-пилотом генерального конструктора. он готовит к жизни новые самолеты - реактивные, сверхзвуковые.</a:t>
            </a:r>
          </a:p>
          <a:p>
            <a:pPr algn="ctr"/>
            <a:r>
              <a:rPr lang="ru-RU" dirty="0" smtClean="0"/>
              <a:t> За самоотверженную работу на самолетах Сухого, мужество, проявленное при испытаниях, 16 сентября 1957 года В.Н. Махалину было присвоено звание Героя Советского Союза.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51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7728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Прославленный летчик. Заслуженный изобретатель СССР, славный путь которого отмечен Золотой Звездой Героя, двумя  орденами Ленина, орденами Красного Знамени и Красной Звезды и многими медалями, долгое еще время готовил</a:t>
            </a:r>
          </a:p>
          <a:p>
            <a:pPr algn="ctr"/>
            <a:r>
              <a:rPr lang="ru-RU" dirty="0" smtClean="0"/>
              <a:t> машины к полетам.</a:t>
            </a:r>
          </a:p>
          <a:p>
            <a:pPr algn="ctr"/>
            <a:r>
              <a:rPr lang="ru-RU" dirty="0" smtClean="0"/>
              <a:t> Умер Владимир Николаевич 31 октября 1983 года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3600400" cy="509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2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tint val="93000"/>
                <a:shade val="20000"/>
              </a:schemeClr>
              <a:schemeClr val="bg1">
                <a:tint val="90000"/>
                <a:shade val="85000"/>
                <a:satMod val="11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9" y="164672"/>
            <a:ext cx="4003237" cy="59395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6211669"/>
            <a:ext cx="8460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(Фонд № 12  Дмитровский городской Совет депутатов трудящихся и его  исполнительный  комитет</a:t>
            </a:r>
          </a:p>
          <a:p>
            <a:pPr algn="ctr"/>
            <a:r>
              <a:rPr lang="ru-RU" sz="1400" dirty="0" smtClean="0"/>
              <a:t> г. Дмитров, Московская область)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61335" y="908720"/>
            <a:ext cx="448742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/>
              <a:t>Решением Исполкома Дмитровского городского Совета </a:t>
            </a:r>
            <a:r>
              <a:rPr lang="ru-RU" sz="2200" dirty="0" smtClean="0"/>
              <a:t>народных депутатов Московской области от 17.06.1988 </a:t>
            </a:r>
          </a:p>
          <a:p>
            <a:pPr algn="ctr"/>
            <a:r>
              <a:rPr lang="ru-RU" sz="2200" dirty="0" smtClean="0"/>
              <a:t>№ 1345/13 в </a:t>
            </a:r>
            <a:r>
              <a:rPr lang="ru-RU" sz="2200" dirty="0" smtClean="0"/>
              <a:t>целях </a:t>
            </a:r>
          </a:p>
          <a:p>
            <a:pPr algn="ctr"/>
            <a:r>
              <a:rPr lang="ru-RU" sz="2200" dirty="0" smtClean="0"/>
              <a:t>увековечивания </a:t>
            </a:r>
            <a:r>
              <a:rPr lang="ru-RU" sz="2200" dirty="0" smtClean="0"/>
              <a:t>памяти</a:t>
            </a:r>
          </a:p>
          <a:p>
            <a:pPr algn="ctr"/>
            <a:r>
              <a:rPr lang="ru-RU" sz="2200" dirty="0" smtClean="0"/>
              <a:t>Героя Советского Союза, нашего земляка, летчика-испытателя сверхзвуковых самолетов </a:t>
            </a:r>
            <a:r>
              <a:rPr lang="ru-RU" sz="2200" dirty="0" smtClean="0"/>
              <a:t>Владимира Николаевича, было </a:t>
            </a:r>
            <a:r>
              <a:rPr lang="ru-RU" sz="2200" dirty="0"/>
              <a:t>присвоено микрорайону № 4 </a:t>
            </a:r>
            <a:endParaRPr lang="ru-RU" sz="2200" dirty="0" smtClean="0"/>
          </a:p>
          <a:p>
            <a:pPr algn="ctr"/>
            <a:r>
              <a:rPr lang="ru-RU" sz="2200" dirty="0" smtClean="0"/>
              <a:t>города </a:t>
            </a:r>
            <a:r>
              <a:rPr lang="ru-RU" sz="2200" dirty="0"/>
              <a:t>Дмитрова</a:t>
            </a:r>
          </a:p>
          <a:p>
            <a:pPr algn="ctr"/>
            <a:r>
              <a:rPr lang="ru-RU" sz="2200" dirty="0" smtClean="0"/>
              <a:t>имя </a:t>
            </a:r>
            <a:r>
              <a:rPr lang="ru-RU" sz="2200" dirty="0"/>
              <a:t>Героя Советского Союза Владимира </a:t>
            </a:r>
            <a:r>
              <a:rPr lang="ru-RU" sz="2200" dirty="0" smtClean="0"/>
              <a:t>Махалина.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8959160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397</TotalTime>
  <Words>815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Твердый переплет</vt:lpstr>
      <vt:lpstr>Махалин Владимир Николаевич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Воронина Наталья Анатольевна</dc:creator>
  <cp:lastModifiedBy>Зелинская Анна Павловна</cp:lastModifiedBy>
  <cp:revision>16</cp:revision>
  <dcterms:created xsi:type="dcterms:W3CDTF">2022-03-31T07:08:55Z</dcterms:created>
  <dcterms:modified xsi:type="dcterms:W3CDTF">2022-03-31T14:10:14Z</dcterms:modified>
</cp:coreProperties>
</file>